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5"/>
  </p:notesMasterIdLst>
  <p:handoutMasterIdLst>
    <p:handoutMasterId r:id="rId16"/>
  </p:handoutMasterIdLst>
  <p:sldIdLst>
    <p:sldId id="257" r:id="rId5"/>
    <p:sldId id="389" r:id="rId6"/>
    <p:sldId id="384" r:id="rId7"/>
    <p:sldId id="317" r:id="rId8"/>
    <p:sldId id="277" r:id="rId9"/>
    <p:sldId id="392" r:id="rId10"/>
    <p:sldId id="393" r:id="rId11"/>
    <p:sldId id="394" r:id="rId12"/>
    <p:sldId id="395"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59" d="100"/>
          <a:sy n="59" d="100"/>
        </p:scale>
        <p:origin x="72" y="14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12/18/2022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7775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7848186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04280014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5257051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24227999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1830375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1086860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88989766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2428257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02199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6784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5904213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916204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2511985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198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8241992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4747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8272373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764476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3298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683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47299877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9903040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8" r:id="rId22"/>
    <p:sldLayoutId id="2147483734" r:id="rId23"/>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pPr>
              <a:lnSpc>
                <a:spcPct val="107000"/>
              </a:lnSpc>
              <a:spcAft>
                <a:spcPts val="800"/>
              </a:spcAft>
              <a:tabLst>
                <a:tab pos="1073150" algn="l"/>
              </a:tabLst>
            </a:pPr>
            <a:r>
              <a:rPr lang="en-US" sz="3600" b="1" dirty="0">
                <a:effectLst/>
                <a:latin typeface="Times New Roman" panose="02020603050405020304" pitchFamily="18" charset="0"/>
                <a:ea typeface="Calibri" panose="020F0502020204030204" pitchFamily="34" charset="0"/>
                <a:cs typeface="Arial" panose="020B0604020202020204" pitchFamily="34" charset="0"/>
              </a:rPr>
              <a:t>BOTULISM</a:t>
            </a:r>
            <a:br>
              <a:rPr lang="en-US" sz="14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p:txBody>
          <a:bodyPr>
            <a:normAutofit/>
          </a:bodyPr>
          <a:lstStyle/>
          <a:p>
            <a:r>
              <a:rPr lang="en-US" sz="2400" b="1" dirty="0">
                <a:latin typeface="Times New Roman" panose="02020603050405020304" pitchFamily="18" charset="0"/>
                <a:cs typeface="Times New Roman" panose="02020603050405020304" pitchFamily="18" charset="0"/>
              </a:rPr>
              <a:t>By</a:t>
            </a:r>
          </a:p>
          <a:p>
            <a:r>
              <a:rPr lang="en-US" sz="2400" b="1" dirty="0">
                <a:latin typeface="Times New Roman" panose="02020603050405020304" pitchFamily="18" charset="0"/>
                <a:cs typeface="Times New Roman" panose="02020603050405020304" pitchFamily="18" charset="0"/>
              </a:rPr>
              <a:t>Dr. Hussein </a:t>
            </a:r>
            <a:r>
              <a:rPr lang="en-US" sz="2400" b="1" dirty="0" err="1">
                <a:latin typeface="Times New Roman" panose="02020603050405020304" pitchFamily="18" charset="0"/>
                <a:cs typeface="Times New Roman" panose="02020603050405020304" pitchFamily="18" charset="0"/>
              </a:rPr>
              <a:t>AlNaji</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sz="8000" dirty="0">
                <a:latin typeface="Times New Roman" panose="02020603050405020304" pitchFamily="18" charset="0"/>
                <a:cs typeface="Times New Roman" panose="02020603050405020304" pitchFamily="18" charset="0"/>
              </a:rPr>
              <a:t>Thank You</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10</a:t>
            </a:fld>
            <a:endParaRPr lang="en-US"/>
          </a:p>
        </p:txBody>
      </p:sp>
    </p:spTree>
    <p:extLst>
      <p:ext uri="{BB962C8B-B14F-4D97-AF65-F5344CB8AC3E}">
        <p14:creationId xmlns:p14="http://schemas.microsoft.com/office/powerpoint/2010/main" val="324779884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202564" y="442106"/>
            <a:ext cx="8982076" cy="5664054"/>
          </a:xfrm>
        </p:spPr>
        <p:txBody>
          <a:bodyPr/>
          <a:lstStyle/>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ETIOLOGY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 The causative organism C. botulinum, a spore-forming obligate anaerobe, produces neurotoxins during vegetative growth.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Botulinum neurotoxin forming C. botulinum species are divided into groups I to IV depending on their physiologic properties.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tabLst>
                <a:tab pos="107315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Group I:</a:t>
            </a:r>
            <a:r>
              <a:rPr lang="en-US" sz="2400" dirty="0">
                <a:effectLst/>
                <a:latin typeface="Times New Roman" panose="02020603050405020304" pitchFamily="18" charset="0"/>
                <a:ea typeface="Calibri" panose="020F0502020204030204" pitchFamily="34" charset="0"/>
                <a:cs typeface="Arial" panose="020B0604020202020204" pitchFamily="34" charset="0"/>
              </a:rPr>
              <a:t> proteolytic C. botulinum type A, B and F. These types degrade protein such as milk, serum, meat, and chicken protein.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tabLst>
                <a:tab pos="107315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Group II:</a:t>
            </a:r>
            <a:r>
              <a:rPr lang="en-US" sz="2400" dirty="0">
                <a:effectLst/>
                <a:latin typeface="Times New Roman" panose="02020603050405020304" pitchFamily="18" charset="0"/>
                <a:ea typeface="Calibri" panose="020F0502020204030204" pitchFamily="34" charset="0"/>
                <a:cs typeface="Arial" panose="020B0604020202020204" pitchFamily="34" charset="0"/>
              </a:rPr>
              <a:t> nonproteolytic C. botulinum, includes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nonprotelytic</a:t>
            </a:r>
            <a:r>
              <a:rPr lang="en-US" sz="2400" dirty="0">
                <a:effectLst/>
                <a:latin typeface="Times New Roman" panose="02020603050405020304" pitchFamily="18" charset="0"/>
                <a:ea typeface="Calibri" panose="020F0502020204030204" pitchFamily="34" charset="0"/>
                <a:cs typeface="Arial" panose="020B0604020202020204" pitchFamily="34" charset="0"/>
              </a:rPr>
              <a:t> type B and F and all type 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tabLst>
                <a:tab pos="107315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 Group III</a:t>
            </a:r>
            <a:r>
              <a:rPr lang="en-US" sz="2400" dirty="0">
                <a:effectLst/>
                <a:latin typeface="Times New Roman" panose="02020603050405020304" pitchFamily="18" charset="0"/>
                <a:ea typeface="Calibri" panose="020F0502020204030204" pitchFamily="34" charset="0"/>
                <a:cs typeface="Arial" panose="020B0604020202020204" pitchFamily="34" charset="0"/>
              </a:rPr>
              <a:t>: C. botulinum type C and 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b="1" dirty="0">
                <a:effectLst/>
                <a:latin typeface="Times New Roman" panose="02020603050405020304" pitchFamily="18" charset="0"/>
                <a:ea typeface="Calibri" panose="020F0502020204030204" pitchFamily="34" charset="0"/>
                <a:cs typeface="Arial" panose="020B0604020202020204" pitchFamily="34" charset="0"/>
              </a:rPr>
              <a:t>Group IV</a:t>
            </a:r>
            <a:r>
              <a:rPr lang="en-US" sz="2400" dirty="0">
                <a:effectLst/>
                <a:latin typeface="Times New Roman" panose="02020603050405020304" pitchFamily="18" charset="0"/>
                <a:ea typeface="Calibri" panose="020F0502020204030204" pitchFamily="34" charset="0"/>
                <a:cs typeface="Arial" panose="020B0604020202020204" pitchFamily="34" charset="0"/>
              </a:rPr>
              <a:t>: C. botulinum type 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latin typeface="Times New Roman" panose="02020603050405020304" pitchFamily="18" charset="0"/>
              <a:cs typeface="Times New Roman" panose="02020603050405020304" pitchFamily="18" charset="0"/>
            </a:endParaRPr>
          </a:p>
        </p:txBody>
      </p:sp>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t="134" b="134"/>
          <a:stretch/>
        </p:blipFill>
        <p:spPr>
          <a:xfrm>
            <a:off x="9558655" y="1427618"/>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9692640" y="4298494"/>
            <a:ext cx="2408556" cy="2263777"/>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3</a:t>
            </a:fld>
            <a:endParaRPr lang="en-US"/>
          </a:p>
        </p:txBody>
      </p:sp>
      <p:sp>
        <p:nvSpPr>
          <p:cNvPr id="19" name="TextBox 18">
            <a:extLst>
              <a:ext uri="{FF2B5EF4-FFF2-40B4-BE49-F238E27FC236}">
                <a16:creationId xmlns:a16="http://schemas.microsoft.com/office/drawing/2014/main" id="{86FE1C5D-2D49-6914-8065-07B783EED573}"/>
              </a:ext>
            </a:extLst>
          </p:cNvPr>
          <p:cNvSpPr txBox="1"/>
          <p:nvPr/>
        </p:nvSpPr>
        <p:spPr>
          <a:xfrm>
            <a:off x="186943" y="679572"/>
            <a:ext cx="11558017" cy="5771132"/>
          </a:xfrm>
          <a:prstGeom prst="rect">
            <a:avLst/>
          </a:prstGeom>
          <a:noFill/>
        </p:spPr>
        <p:txBody>
          <a:bodyPr wrap="square">
            <a:spAutoFit/>
          </a:bodyPr>
          <a:lstStyle/>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Source of infection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Forage botulism : occurs when pH, moisture, and anaerobic conditions in the feedstuff allow the vegetative growth of C. botulinum and the production of toxin.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Decaying vegetable material.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Carrion-Associated Botulism This is almost always the cause of botulism in animals on pasture, and carrion is also a common cause of botulism in animals on conserved feeds.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Wound botulism is a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toxicoinfectious</a:t>
            </a:r>
            <a:r>
              <a:rPr lang="en-US" sz="2400" dirty="0">
                <a:effectLst/>
                <a:latin typeface="Times New Roman" panose="02020603050405020304" pitchFamily="18" charset="0"/>
                <a:ea typeface="Calibri" panose="020F0502020204030204" pitchFamily="34" charset="0"/>
                <a:cs typeface="Arial" panose="020B0604020202020204" pitchFamily="34" charset="0"/>
              </a:rPr>
              <a:t> form of botulism where the toxin is produced in wounds infected by C. botulinum.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err="1">
                <a:effectLst/>
                <a:latin typeface="Times New Roman" panose="02020603050405020304" pitchFamily="18" charset="0"/>
                <a:ea typeface="Calibri" panose="020F0502020204030204" pitchFamily="34" charset="0"/>
              </a:rPr>
              <a:t>Toxicoinfectious</a:t>
            </a:r>
            <a:r>
              <a:rPr lang="en-US" sz="2400" dirty="0">
                <a:effectLst/>
                <a:latin typeface="Times New Roman" panose="02020603050405020304" pitchFamily="18" charset="0"/>
                <a:ea typeface="Calibri" panose="020F0502020204030204" pitchFamily="34" charset="0"/>
              </a:rPr>
              <a:t> Botulism This results when toxin is produced by C. botulinum present in the intestine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88655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13" name="TextBox 12">
            <a:extLst>
              <a:ext uri="{FF2B5EF4-FFF2-40B4-BE49-F238E27FC236}">
                <a16:creationId xmlns:a16="http://schemas.microsoft.com/office/drawing/2014/main" id="{C4C503CB-EDC4-03E7-2B29-341B6DC11789}"/>
              </a:ext>
            </a:extLst>
          </p:cNvPr>
          <p:cNvSpPr txBox="1"/>
          <p:nvPr/>
        </p:nvSpPr>
        <p:spPr>
          <a:xfrm>
            <a:off x="457200" y="0"/>
            <a:ext cx="3088640" cy="669542"/>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Pathogenesis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4F6FA4A-930D-5774-D9A1-1C9C7727E2F0}"/>
              </a:ext>
            </a:extLst>
          </p:cNvPr>
          <p:cNvSpPr/>
          <p:nvPr/>
        </p:nvSpPr>
        <p:spPr>
          <a:xfrm>
            <a:off x="162560" y="853440"/>
            <a:ext cx="3159759" cy="209295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The toxins of C. botulinum are neurotoxins and produce functional paralysis without the  development of histologic lesions.</a:t>
            </a:r>
          </a:p>
        </p:txBody>
      </p:sp>
      <p:sp>
        <p:nvSpPr>
          <p:cNvPr id="17" name="Arrow: Right 16">
            <a:extLst>
              <a:ext uri="{FF2B5EF4-FFF2-40B4-BE49-F238E27FC236}">
                <a16:creationId xmlns:a16="http://schemas.microsoft.com/office/drawing/2014/main" id="{F7B9A93D-E167-0CB0-9B42-F8C8392B94E0}"/>
              </a:ext>
            </a:extLst>
          </p:cNvPr>
          <p:cNvSpPr/>
          <p:nvPr/>
        </p:nvSpPr>
        <p:spPr>
          <a:xfrm>
            <a:off x="3322319" y="1452880"/>
            <a:ext cx="934721" cy="1026160"/>
          </a:xfrm>
          <a:prstGeom prst="rightArrow">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63CCE3B9-7CF4-2A9F-59F5-977ACD198285}"/>
              </a:ext>
            </a:extLst>
          </p:cNvPr>
          <p:cNvSpPr/>
          <p:nvPr/>
        </p:nvSpPr>
        <p:spPr>
          <a:xfrm>
            <a:off x="4338320" y="1198951"/>
            <a:ext cx="4023360" cy="167632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toxins  absorbed from the intestinal or the wound and carried via the blood stream </a:t>
            </a:r>
          </a:p>
        </p:txBody>
      </p:sp>
      <p:sp>
        <p:nvSpPr>
          <p:cNvPr id="19" name="Arrow: Right 18">
            <a:extLst>
              <a:ext uri="{FF2B5EF4-FFF2-40B4-BE49-F238E27FC236}">
                <a16:creationId xmlns:a16="http://schemas.microsoft.com/office/drawing/2014/main" id="{D9EA90D2-C6F0-D816-7EF3-2B03DBB4D91A}"/>
              </a:ext>
            </a:extLst>
          </p:cNvPr>
          <p:cNvSpPr/>
          <p:nvPr/>
        </p:nvSpPr>
        <p:spPr>
          <a:xfrm>
            <a:off x="8361681" y="1524035"/>
            <a:ext cx="830584" cy="1026160"/>
          </a:xfrm>
          <a:prstGeom prst="rightArrow">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C0FEF4E-9EC0-9BF0-0238-892DDF8DA557}"/>
              </a:ext>
            </a:extLst>
          </p:cNvPr>
          <p:cNvSpPr/>
          <p:nvPr/>
        </p:nvSpPr>
        <p:spPr>
          <a:xfrm>
            <a:off x="9192265" y="1285276"/>
            <a:ext cx="2954017" cy="404869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Peripheral cholinergic nerve terminals including neuromuscular junctions, postganglionic parasympathetic nerve endings, and peripheral ganglia.</a:t>
            </a:r>
          </a:p>
        </p:txBody>
      </p:sp>
      <p:sp>
        <p:nvSpPr>
          <p:cNvPr id="21" name="Arrow: Right 20">
            <a:extLst>
              <a:ext uri="{FF2B5EF4-FFF2-40B4-BE49-F238E27FC236}">
                <a16:creationId xmlns:a16="http://schemas.microsoft.com/office/drawing/2014/main" id="{D9308F8F-B17C-7F79-C19F-865E90D37AF8}"/>
              </a:ext>
            </a:extLst>
          </p:cNvPr>
          <p:cNvSpPr/>
          <p:nvPr/>
        </p:nvSpPr>
        <p:spPr>
          <a:xfrm rot="5400000">
            <a:off x="1792601" y="4450717"/>
            <a:ext cx="556263" cy="798829"/>
          </a:xfrm>
          <a:prstGeom prst="rightArrow">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FB5736B-6B42-91D3-83B9-5936454192B2}"/>
              </a:ext>
            </a:extLst>
          </p:cNvPr>
          <p:cNvSpPr/>
          <p:nvPr/>
        </p:nvSpPr>
        <p:spPr>
          <a:xfrm>
            <a:off x="5405120" y="3192743"/>
            <a:ext cx="2514604" cy="301501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heavy chain of the toxin is responsible for binding  to the receptors and translocation into the cell</a:t>
            </a:r>
          </a:p>
        </p:txBody>
      </p:sp>
      <p:sp>
        <p:nvSpPr>
          <p:cNvPr id="23" name="Arrow: Right 22">
            <a:extLst>
              <a:ext uri="{FF2B5EF4-FFF2-40B4-BE49-F238E27FC236}">
                <a16:creationId xmlns:a16="http://schemas.microsoft.com/office/drawing/2014/main" id="{C962B3CF-7380-B05F-3EDF-A0CA587C729B}"/>
              </a:ext>
            </a:extLst>
          </p:cNvPr>
          <p:cNvSpPr/>
          <p:nvPr/>
        </p:nvSpPr>
        <p:spPr>
          <a:xfrm rot="10800000">
            <a:off x="8006085" y="3865880"/>
            <a:ext cx="1186180" cy="1026160"/>
          </a:xfrm>
          <a:prstGeom prst="rightArrow">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7ED08B7-5434-5F65-4FC8-103220140032}"/>
              </a:ext>
            </a:extLst>
          </p:cNvPr>
          <p:cNvSpPr/>
          <p:nvPr/>
        </p:nvSpPr>
        <p:spPr>
          <a:xfrm rot="10800000">
            <a:off x="4284979" y="3225726"/>
            <a:ext cx="1087120" cy="1026160"/>
          </a:xfrm>
          <a:prstGeom prst="rightArrow">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CF80973-3EFD-BB8A-6A32-5F5F141ABE7D}"/>
              </a:ext>
            </a:extLst>
          </p:cNvPr>
          <p:cNvSpPr/>
          <p:nvPr/>
        </p:nvSpPr>
        <p:spPr>
          <a:xfrm>
            <a:off x="289560" y="5181671"/>
            <a:ext cx="4805680" cy="141216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Flaccid paralysis develops and the animal may die of respiratory paralysis.</a:t>
            </a:r>
          </a:p>
        </p:txBody>
      </p:sp>
      <p:sp>
        <p:nvSpPr>
          <p:cNvPr id="26" name="Rectangle: Rounded Corners 25">
            <a:extLst>
              <a:ext uri="{FF2B5EF4-FFF2-40B4-BE49-F238E27FC236}">
                <a16:creationId xmlns:a16="http://schemas.microsoft.com/office/drawing/2014/main" id="{B5BCD3AD-D794-DC6C-940F-225676852C6C}"/>
              </a:ext>
            </a:extLst>
          </p:cNvPr>
          <p:cNvSpPr/>
          <p:nvPr/>
        </p:nvSpPr>
        <p:spPr>
          <a:xfrm>
            <a:off x="162559" y="3262378"/>
            <a:ext cx="4089397" cy="130962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The light chain of the toxin for resultant blockade of the release of acetylcholine  at the neuromuscular junction.</a:t>
            </a:r>
          </a:p>
        </p:txBody>
      </p:sp>
    </p:spTree>
    <p:extLst>
      <p:ext uri="{BB962C8B-B14F-4D97-AF65-F5344CB8AC3E}">
        <p14:creationId xmlns:p14="http://schemas.microsoft.com/office/powerpoint/2010/main" val="5600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heel(1)">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anim calcmode="lin" valueType="num">
                                      <p:cBhvr>
                                        <p:cTn id="63" dur="2000" fill="hold"/>
                                        <p:tgtEl>
                                          <p:spTgt spid="21"/>
                                        </p:tgtEl>
                                        <p:attrNameLst>
                                          <p:attrName>ppt_w</p:attrName>
                                        </p:attrNameLst>
                                      </p:cBhvr>
                                      <p:tavLst>
                                        <p:tav tm="0" fmla="#ppt_w*sin(2.5*pi*$)">
                                          <p:val>
                                            <p:fltVal val="0"/>
                                          </p:val>
                                        </p:tav>
                                        <p:tav tm="100000">
                                          <p:val>
                                            <p:fltVal val="1"/>
                                          </p:val>
                                        </p:tav>
                                      </p:tavLst>
                                    </p:anim>
                                    <p:anim calcmode="lin" valueType="num">
                                      <p:cBhvr>
                                        <p:cTn id="6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5</a:t>
            </a:fld>
            <a:endParaRPr lang="en-US"/>
          </a:p>
        </p:txBody>
      </p:sp>
      <p:sp>
        <p:nvSpPr>
          <p:cNvPr id="12" name="TextBox 11">
            <a:extLst>
              <a:ext uri="{FF2B5EF4-FFF2-40B4-BE49-F238E27FC236}">
                <a16:creationId xmlns:a16="http://schemas.microsoft.com/office/drawing/2014/main" id="{1AD2711E-3E8E-5B12-832B-E5B121D4A811}"/>
              </a:ext>
            </a:extLst>
          </p:cNvPr>
          <p:cNvSpPr txBox="1"/>
          <p:nvPr/>
        </p:nvSpPr>
        <p:spPr>
          <a:xfrm>
            <a:off x="304800" y="0"/>
            <a:ext cx="11694160" cy="6530314"/>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CLINICAL FINDINGS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Cattle and Horses Signs usually appear 3 to 17 days after the animals gain access to the toxic material, but occasionally as soon as day 1.</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Peracute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cases die without prior signs of illness. The disease is not accompanied by fever, and the characteristic clinical picture is one of progressive symmetric muscular paralysis affecting particularly the limb muscles and the muscles of the jaw, tongue, and throat.</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Subacute. Restlessness, incoordination, stumbling, knuckling, and ataxia are followed by inability to rise or to lift the head.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Mydriasis and ptosis occur early in the clinical course; mydriasis can be prominent in type C botulism in the horse.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In some cases the tongue becomes paralyzed and hangs from the mouth, the animal is unable to chew or swallow, and it drools saliva.</a:t>
            </a:r>
          </a:p>
        </p:txBody>
      </p:sp>
    </p:spTree>
    <p:extLst>
      <p:ext uri="{BB962C8B-B14F-4D97-AF65-F5344CB8AC3E}">
        <p14:creationId xmlns:p14="http://schemas.microsoft.com/office/powerpoint/2010/main" val="37402860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E2A1A7-1B7E-5B85-3BDE-7B8293828B83}"/>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6" name="TextBox 5">
            <a:extLst>
              <a:ext uri="{FF2B5EF4-FFF2-40B4-BE49-F238E27FC236}">
                <a16:creationId xmlns:a16="http://schemas.microsoft.com/office/drawing/2014/main" id="{A9EA7D55-6DA5-42E5-8E27-7D2FB9C8671D}"/>
              </a:ext>
            </a:extLst>
          </p:cNvPr>
          <p:cNvSpPr txBox="1"/>
          <p:nvPr/>
        </p:nvSpPr>
        <p:spPr>
          <a:xfrm>
            <a:off x="339859" y="844369"/>
            <a:ext cx="10850880" cy="2898550"/>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Sheep</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Sheep do not show the typical flaccid paralysis of other species until the final stages of the disease. There is stiffness while walking and incoordination and some excitability in the early stages. The head may be held on one side or bobbed up and down while walking (limber neck).</a:t>
            </a:r>
          </a:p>
        </p:txBody>
      </p:sp>
    </p:spTree>
    <p:extLst>
      <p:ext uri="{BB962C8B-B14F-4D97-AF65-F5344CB8AC3E}">
        <p14:creationId xmlns:p14="http://schemas.microsoft.com/office/powerpoint/2010/main" val="94498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05239-DAA1-7589-23AE-9B0E3AE5D641}"/>
              </a:ext>
            </a:extLst>
          </p:cNvPr>
          <p:cNvSpPr>
            <a:spLocks noGrp="1"/>
          </p:cNvSpPr>
          <p:nvPr>
            <p:ph type="sldNum" sz="quarter" idx="12"/>
          </p:nvPr>
        </p:nvSpPr>
        <p:spPr/>
        <p:txBody>
          <a:bodyPr/>
          <a:lstStyle/>
          <a:p>
            <a:fld id="{DBA1B0FB-D917-4C8C-928F-313BD683BF39}" type="slidenum">
              <a:rPr lang="en-US" smtClean="0"/>
              <a:t>7</a:t>
            </a:fld>
            <a:endParaRPr lang="en-US"/>
          </a:p>
        </p:txBody>
      </p:sp>
      <p:sp>
        <p:nvSpPr>
          <p:cNvPr id="6" name="TextBox 5">
            <a:extLst>
              <a:ext uri="{FF2B5EF4-FFF2-40B4-BE49-F238E27FC236}">
                <a16:creationId xmlns:a16="http://schemas.microsoft.com/office/drawing/2014/main" id="{618F901E-F0E0-154E-0D1F-539A34C8564B}"/>
              </a:ext>
            </a:extLst>
          </p:cNvPr>
          <p:cNvSpPr txBox="1"/>
          <p:nvPr/>
        </p:nvSpPr>
        <p:spPr>
          <a:xfrm>
            <a:off x="403723" y="1355012"/>
            <a:ext cx="10051499" cy="3644652"/>
          </a:xfrm>
          <a:prstGeom prst="rect">
            <a:avLst/>
          </a:prstGeom>
          <a:noFill/>
        </p:spPr>
        <p:txBody>
          <a:bodyPr wrap="square">
            <a:spAutoFit/>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CLINICAL PATHOLOGY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There are no changes in hematologic values or serum biochemistry that are specific to botulism.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Laboratory diagnosis of botulism in the live or dead animal is difficult because of the lack of sensitive confirmatory laboratory tests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NECROPSY FINDINGS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There are no specific changes detectable at necropsy</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868752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6EF197-C5BB-85F1-FB6F-590438448D0F}"/>
              </a:ext>
            </a:extLst>
          </p:cNvPr>
          <p:cNvSpPr>
            <a:spLocks noGrp="1"/>
          </p:cNvSpPr>
          <p:nvPr>
            <p:ph type="sldNum" sz="quarter" idx="12"/>
          </p:nvPr>
        </p:nvSpPr>
        <p:spPr/>
        <p:txBody>
          <a:bodyPr/>
          <a:lstStyle/>
          <a:p>
            <a:fld id="{DBA1B0FB-D917-4C8C-928F-313BD683BF39}" type="slidenum">
              <a:rPr lang="en-US" smtClean="0"/>
              <a:t>8</a:t>
            </a:fld>
            <a:endParaRPr lang="en-US"/>
          </a:p>
        </p:txBody>
      </p:sp>
      <p:sp>
        <p:nvSpPr>
          <p:cNvPr id="6" name="TextBox 5">
            <a:extLst>
              <a:ext uri="{FF2B5EF4-FFF2-40B4-BE49-F238E27FC236}">
                <a16:creationId xmlns:a16="http://schemas.microsoft.com/office/drawing/2014/main" id="{3223AED3-8C20-6BDA-B20D-F87F3D9DB128}"/>
              </a:ext>
            </a:extLst>
          </p:cNvPr>
          <p:cNvSpPr txBox="1"/>
          <p:nvPr/>
        </p:nvSpPr>
        <p:spPr>
          <a:xfrm>
            <a:off x="396240" y="568194"/>
            <a:ext cx="10794499" cy="1756186"/>
          </a:xfrm>
          <a:prstGeom prst="rect">
            <a:avLst/>
          </a:prstGeom>
          <a:noFill/>
        </p:spPr>
        <p:txBody>
          <a:bodyPr wrap="square">
            <a:spAutoFit/>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DIFFERENTIAL DIAGNOSIS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 presumptive diagnosis is made on the clinical signs and history, occurrence in unvaccinated animals, and the ruling out of other diseases with a similar clinical presentation.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6A1225-3138-7004-7B6E-79012206EFD8}"/>
              </a:ext>
            </a:extLst>
          </p:cNvPr>
          <p:cNvSpPr txBox="1"/>
          <p:nvPr/>
        </p:nvSpPr>
        <p:spPr>
          <a:xfrm>
            <a:off x="130630" y="2443335"/>
            <a:ext cx="4953000" cy="3471848"/>
          </a:xfrm>
          <a:prstGeom prst="rect">
            <a:avLst/>
          </a:prstGeom>
          <a:noFill/>
        </p:spPr>
        <p:txBody>
          <a:bodyPr wrap="square">
            <a:spAutoFit/>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Ruminants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Periparturient hypocalcemia, characterized  by low serum calcium concentrations and  responsiveness to parenteral calcium administration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Hypokalemia, characterized by marked  hypokalemia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Tick paralysis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 Paralytic rabies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Organophosphate/carbamate poisoning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BC35019-7506-582B-B901-657E46EEB02A}"/>
              </a:ext>
            </a:extLst>
          </p:cNvPr>
          <p:cNvSpPr txBox="1"/>
          <p:nvPr/>
        </p:nvSpPr>
        <p:spPr>
          <a:xfrm>
            <a:off x="6368144" y="2274886"/>
            <a:ext cx="5181599" cy="4459811"/>
          </a:xfrm>
          <a:prstGeom prst="rect">
            <a:avLst/>
          </a:prstGeom>
          <a:noFill/>
        </p:spPr>
        <p:txBody>
          <a:bodyPr wrap="square">
            <a:spAutoFit/>
          </a:bodyPr>
          <a:lstStyle/>
          <a:p>
            <a:pPr algn="just">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Horses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Equine encephalomyelitis\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Equine herpesvirus-1 </a:t>
            </a:r>
            <a:r>
              <a:rPr lang="en-US" sz="2000" dirty="0" err="1">
                <a:effectLst/>
                <a:latin typeface="Times New Roman" panose="02020603050405020304" pitchFamily="18" charset="0"/>
                <a:ea typeface="Calibri" panose="020F0502020204030204" pitchFamily="34" charset="0"/>
                <a:cs typeface="Arial" panose="020B0604020202020204" pitchFamily="34" charset="0"/>
              </a:rPr>
              <a:t>myeloencephalopathy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Atypical myopathy of unknown etiology;  the condition that presents frequently fatal myopathy can be differentiated by the  characteristic increase in serum creatine  kinase activity and the presence of hemoglobinuria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Equine motor neuron disease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 Hyperkalemic periodic paralysis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Hepatic encephalopathy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 Paralytic rabies.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182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D3D26-A834-EEC6-E61E-CC8893C2521D}"/>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ACFE442D-D659-C032-8BB9-B2A67E1E2CB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FCA2A60-4819-C8E1-A49B-93D1847740F0}"/>
              </a:ext>
            </a:extLst>
          </p:cNvPr>
          <p:cNvSpPr>
            <a:spLocks noGrp="1"/>
          </p:cNvSpPr>
          <p:nvPr>
            <p:ph type="sldNum" sz="quarter" idx="12"/>
          </p:nvPr>
        </p:nvSpPr>
        <p:spPr/>
        <p:txBody>
          <a:bodyPr/>
          <a:lstStyle/>
          <a:p>
            <a:fld id="{DBA1B0FB-D917-4C8C-928F-313BD683BF39}" type="slidenum">
              <a:rPr lang="en-US" smtClean="0"/>
              <a:t>9</a:t>
            </a:fld>
            <a:endParaRPr lang="en-US"/>
          </a:p>
        </p:txBody>
      </p:sp>
      <p:sp>
        <p:nvSpPr>
          <p:cNvPr id="6" name="TextBox 5">
            <a:extLst>
              <a:ext uri="{FF2B5EF4-FFF2-40B4-BE49-F238E27FC236}">
                <a16:creationId xmlns:a16="http://schemas.microsoft.com/office/drawing/2014/main" id="{E977966B-5D04-9D8D-8C9E-B9299C1D8659}"/>
              </a:ext>
            </a:extLst>
          </p:cNvPr>
          <p:cNvSpPr txBox="1"/>
          <p:nvPr/>
        </p:nvSpPr>
        <p:spPr>
          <a:xfrm>
            <a:off x="413657" y="1063416"/>
            <a:ext cx="8773886" cy="2459135"/>
          </a:xfrm>
          <a:prstGeom prst="rect">
            <a:avLst/>
          </a:prstGeom>
          <a:noFill/>
        </p:spPr>
        <p:txBody>
          <a:bodyPr wrap="square">
            <a:spAutoFit/>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Treatment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Type-specific antiserum and supportive treatment.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Control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Avoidance of exposure by feed management. Vaccination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6434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178</TotalTime>
  <Words>748</Words>
  <Application>Microsoft Office PowerPoint</Application>
  <PresentationFormat>Widescreen</PresentationFormat>
  <Paragraphs>74</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Symbol</vt:lpstr>
      <vt:lpstr>Times New Roman</vt:lpstr>
      <vt:lpstr>Wingdings 3</vt:lpstr>
      <vt:lpstr>Ion</vt:lpstr>
      <vt:lpstr>BOTULISM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Pulpy Kidney Disease</dc:title>
  <dc:creator>MA19557</dc:creator>
  <cp:lastModifiedBy>MA19557</cp:lastModifiedBy>
  <cp:revision>2</cp:revision>
  <dcterms:created xsi:type="dcterms:W3CDTF">2022-11-25T20:16:44Z</dcterms:created>
  <dcterms:modified xsi:type="dcterms:W3CDTF">2022-12-18T21:19:32Z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